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70" r:id="rId8"/>
    <p:sldId id="272" r:id="rId9"/>
    <p:sldId id="271" r:id="rId10"/>
    <p:sldId id="269" r:id="rId11"/>
  </p:sldIdLst>
  <p:sldSz cx="9144000" cy="6858000" type="screen4x3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F9171-C3E3-4480-97E7-D020EAD9070D}" v="2" dt="2025-09-30T06:25:44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>
        <p:scale>
          <a:sx n="101" d="100"/>
          <a:sy n="101" d="100"/>
        </p:scale>
        <p:origin x="693" y="-42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‹#›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>
                <a:latin typeface="Calibri" charset="0"/>
                <a:ea typeface="等线" charset="0"/>
                <a:cs typeface="Calibri" charset="0"/>
              </a:rPr>
              <a:t>1/31/2026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2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3" name="文本框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4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62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7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10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6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2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0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3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2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4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45" name="对象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6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5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48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6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4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E6103-3BBC-F03C-D8BD-D67A83F4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id="{F4572BDB-93C3-52CF-1CDD-655048E6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>
            <a:extLst>
              <a:ext uri="{FF2B5EF4-FFF2-40B4-BE49-F238E27FC236}">
                <a16:creationId xmlns:a16="http://schemas.microsoft.com/office/drawing/2014/main" id="{30FB2311-F50A-28A3-1FFE-F5B7768F1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>
            <a:extLst>
              <a:ext uri="{FF2B5EF4-FFF2-40B4-BE49-F238E27FC236}">
                <a16:creationId xmlns:a16="http://schemas.microsoft.com/office/drawing/2014/main" id="{AC371827-14C5-DD47-74A6-87276F746F0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7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2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C31F-9235-12B7-2E70-7463350E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id="{5ADB8EE7-2B84-D5CB-2318-B86E8B4CB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>
            <a:extLst>
              <a:ext uri="{FF2B5EF4-FFF2-40B4-BE49-F238E27FC236}">
                <a16:creationId xmlns:a16="http://schemas.microsoft.com/office/drawing/2014/main" id="{80D1F89A-2CC6-A1C1-E096-7EC6CC848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>
            <a:extLst>
              <a:ext uri="{FF2B5EF4-FFF2-40B4-BE49-F238E27FC236}">
                <a16:creationId xmlns:a16="http://schemas.microsoft.com/office/drawing/2014/main" id="{A700CD19-7324-3AB6-1AA6-3791724B5B51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8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2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B8DC0-04DF-607B-625A-00B31544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>
            <a:extLst>
              <a:ext uri="{FF2B5EF4-FFF2-40B4-BE49-F238E27FC236}">
                <a16:creationId xmlns:a16="http://schemas.microsoft.com/office/drawing/2014/main" id="{BD0A1C02-F016-D581-1D20-E5323205D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>
            <a:extLst>
              <a:ext uri="{FF2B5EF4-FFF2-40B4-BE49-F238E27FC236}">
                <a16:creationId xmlns:a16="http://schemas.microsoft.com/office/drawing/2014/main" id="{6134CCC1-65A9-4A94-E373-01E139D9C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">
            <a:extLst>
              <a:ext uri="{FF2B5EF4-FFF2-40B4-BE49-F238E27FC236}">
                <a16:creationId xmlns:a16="http://schemas.microsoft.com/office/drawing/2014/main" id="{7912CAEE-9E65-1931-94B9-4729A9A49EB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9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71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>
          <a:blip r:embed="rId2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线"/>
          <p:cNvSpPr>
            <a:spLocks/>
          </p:cNvSpPr>
          <p:nvPr/>
        </p:nvSpPr>
        <p:spPr>
          <a:xfrm>
            <a:off x="514350" y="5349902"/>
            <a:ext cx="8629650" cy="2381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17" name="文本框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Click to edit Master title style</a:t>
            </a:r>
            <a:endParaRPr lang="zh-CN" altLang="en-US" sz="3600" b="0" i="0" u="none" strike="noStrike" kern="1200" cap="all" spc="0" baseline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18" name="文本框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rgbClr val="443329"/>
                </a:solidFill>
                <a:latin typeface="Franklin Gothic Book" charset="0"/>
                <a:ea typeface="华文楷体" charset="0"/>
                <a:cs typeface="Lucida Sans"/>
              </a:rPr>
              <a:t>Click to edit Master subtitle style</a:t>
            </a:r>
            <a:endParaRPr lang="zh-CN" altLang="en-US" sz="2400" b="0" i="0" u="none" strike="noStrike" kern="1200" cap="none" spc="0" baseline="0">
              <a:solidFill>
                <a:srgbClr val="443329"/>
              </a:solidFill>
              <a:latin typeface="Franklin Gothic Book" charset="0"/>
              <a:ea typeface="华文楷体" charset="0"/>
              <a:cs typeface="Lucida Sans"/>
            </a:endParaRPr>
          </a:p>
        </p:txBody>
      </p:sp>
      <p:sp>
        <p:nvSpPr>
          <p:cNvPr id="19" name="文本框"/>
          <p:cNvSpPr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200" b="0" i="0" u="none" strike="noStrike" kern="1200" cap="none" spc="0" baseline="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20" name="文本框"/>
          <p:cNvSpPr>
            <a:spLocks noGrp="1"/>
          </p:cNvSpPr>
          <p:nvPr>
            <p:ph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200" b="0" i="0" u="none" strike="noStrike" kern="1200" cap="none" spc="0" baseline="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21" name="文本框"/>
          <p:cNvSpPr>
            <a:spLocks noGrp="1"/>
          </p:cNvSpPr>
          <p:nvPr>
            <p:ph type="sldNum"/>
          </p:nvPr>
        </p:nvSpPr>
        <p:spPr>
          <a:xfrm>
            <a:off x="8229600" y="6473951"/>
            <a:ext cx="758952" cy="246888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D38E27"/>
                </a:solidFill>
                <a:latin typeface="Franklin Gothic Book" charset="0"/>
                <a:ea typeface="华文楷体" charset="0"/>
                <a:cs typeface="Franklin Gothic Book" charset="0"/>
              </a:rPr>
              <a:t>‹#›</a:t>
            </a:fld>
            <a:endParaRPr lang="zh-CN" altLang="en-US" sz="1200" b="0" i="0" u="none" strike="noStrike" kern="1200" cap="none" spc="0" baseline="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7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blipFill>
          <a:blip r:embed="rId2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线"/>
          <p:cNvSpPr>
            <a:spLocks/>
          </p:cNvSpPr>
          <p:nvPr/>
        </p:nvSpPr>
        <p:spPr>
          <a:xfrm>
            <a:off x="514350" y="1050898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30" name="直线"/>
          <p:cNvSpPr>
            <a:spLocks/>
          </p:cNvSpPr>
          <p:nvPr/>
        </p:nvSpPr>
        <p:spPr>
          <a:xfrm>
            <a:off x="514350" y="1050898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29" name="直线"/>
          <p:cNvSpPr>
            <a:spLocks/>
          </p:cNvSpPr>
          <p:nvPr/>
        </p:nvSpPr>
        <p:spPr>
          <a:xfrm>
            <a:off x="514350" y="1057986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24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5" name="文本框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26" name="文本框"/>
          <p:cNvSpPr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 eaLnBrk="1" latinLnBrk="0" hangingPunct="1"/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27" name="文本框"/>
          <p:cNvSpPr>
            <a:spLocks noGrp="1"/>
          </p:cNvSpPr>
          <p:nvPr>
            <p:ph type="ftr"/>
          </p:nvPr>
        </p:nvSpPr>
        <p:spPr>
          <a:xfrm>
            <a:off x="3581399" y="76200"/>
            <a:ext cx="2895600" cy="2889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 eaLnBrk="1" latinLnBrk="0" hangingPunct="1"/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28" name="文本框"/>
          <p:cNvSpPr>
            <a:spLocks noGrp="1"/>
          </p:cNvSpPr>
          <p:nvPr>
            <p:ph type="sldNum"/>
          </p:nvPr>
        </p:nvSpPr>
        <p:spPr>
          <a:xfrm>
            <a:off x="8229600" y="6473951"/>
            <a:ext cx="758952" cy="246888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 eaLnBrk="1" latinLnBrk="0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D38E27"/>
                </a:solidFill>
                <a:latin typeface="Franklin Gothic Book" charset="0"/>
                <a:ea typeface="华文楷体" charset="0"/>
                <a:cs typeface="Franklin Gothic Book" charset="0"/>
              </a:rPr>
              <a:t>‹#›</a:t>
            </a:fld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2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6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93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1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74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4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线"/>
          <p:cNvSpPr>
            <a:spLocks/>
          </p:cNvSpPr>
          <p:nvPr/>
        </p:nvSpPr>
        <p:spPr>
          <a:xfrm>
            <a:off x="514350" y="1050898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1" latinLnBrk="0" hangingPunct="1"/>
            <a:r>
              <a:rPr lang="en-US" altLang="zh-CN"/>
              <a:t>Click to edit Master text styles</a:t>
            </a:r>
          </a:p>
          <a:p>
            <a:pPr lvl="1" eaLnBrk="1" latinLnBrk="0" hangingPunct="1"/>
            <a:r>
              <a:rPr lang="en-US" altLang="zh-CN"/>
              <a:t>Second level</a:t>
            </a:r>
          </a:p>
          <a:p>
            <a:pPr lvl="2" eaLnBrk="1" latinLnBrk="0" hangingPunct="1"/>
            <a:r>
              <a:rPr lang="en-US" altLang="zh-CN"/>
              <a:t>Third level</a:t>
            </a:r>
          </a:p>
          <a:p>
            <a:pPr lvl="3" eaLnBrk="1" latinLnBrk="0" hangingPunct="1"/>
            <a:r>
              <a:rPr lang="en-US" altLang="zh-CN"/>
              <a:t>Fourth level</a:t>
            </a:r>
          </a:p>
          <a:p>
            <a:pPr lvl="4" eaLnBrk="1" latinLnBrk="0" hangingPunct="1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 eaLnBrk="1" latinLnBrk="0" hangingPunct="1"/>
            <a:fld id="{CAD2D6BD-DE1B-4B5F-8B41-2702339687B9}" type="datetime1">
              <a:rPr lang="en-US" altLang="zh-CN" sz="1200">
                <a:solidFill>
                  <a:srgbClr val="D38E27"/>
                </a:solidFill>
                <a:latin typeface="Franklin Gothic Book" charset="0"/>
                <a:ea typeface="华文楷体" charset="0"/>
                <a:cs typeface="Franklin Gothic Book" charset="0"/>
              </a:rPr>
              <a:t>1/31/2026</a:t>
            </a:fld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ft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 eaLnBrk="1" latinLnBrk="0" hangingPunct="1"/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6" name="文本框"/>
          <p:cNvSpPr>
            <a:spLocks noGrp="1"/>
          </p:cNvSpPr>
          <p:nvPr>
            <p:ph type="sldNum" idx="4"/>
          </p:nvPr>
        </p:nvSpPr>
        <p:spPr>
          <a:xfrm>
            <a:off x="8229600" y="6477000"/>
            <a:ext cx="762000" cy="2444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 eaLnBrk="1" latinLnBrk="0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D38E27"/>
                </a:solidFill>
                <a:latin typeface="Franklin Gothic Book" charset="0"/>
                <a:ea typeface="华文楷体" charset="0"/>
                <a:cs typeface="Franklin Gothic Book" charset="0"/>
              </a:rPr>
              <a:t>‹#›</a:t>
            </a:fld>
            <a:endParaRPr lang="zh-CN" altLang="en-US" sz="1200">
              <a:solidFill>
                <a:srgbClr val="D38E27"/>
              </a:solidFill>
              <a:latin typeface="Franklin Gothic Book" charset="0"/>
              <a:ea typeface="华文楷体" charset="0"/>
              <a:cs typeface="Franklin Gothic Book" charset="0"/>
            </a:endParaRPr>
          </a:p>
        </p:txBody>
      </p:sp>
      <p:sp>
        <p:nvSpPr>
          <p:cNvPr id="7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直线"/>
          <p:cNvSpPr>
            <a:spLocks/>
          </p:cNvSpPr>
          <p:nvPr/>
        </p:nvSpPr>
        <p:spPr>
          <a:xfrm>
            <a:off x="514350" y="1050898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  <p:sp>
        <p:nvSpPr>
          <p:cNvPr id="9" name="直线"/>
          <p:cNvSpPr>
            <a:spLocks/>
          </p:cNvSpPr>
          <p:nvPr/>
        </p:nvSpPr>
        <p:spPr>
          <a:xfrm>
            <a:off x="514350" y="1057986"/>
            <a:ext cx="8629650" cy="2380"/>
          </a:xfrm>
          <a:prstGeom prst="line">
            <a:avLst/>
          </a:prstGeom>
          <a:noFill/>
          <a:ln w="9525" cap="flat" cmpd="sng">
            <a:gradFill rotWithShape="1">
              <a:gsLst>
                <a:gs pos="0">
                  <a:srgbClr val="F0A22E">
                    <a:alpha val="0"/>
                  </a:srgbClr>
                </a:gs>
                <a:gs pos="17000">
                  <a:srgbClr val="F0A22E">
                    <a:alpha val="100000"/>
                  </a:srgbClr>
                </a:gs>
                <a:gs pos="100000">
                  <a:srgbClr val="F0A22E">
                    <a:alpha val="100000"/>
                  </a:srgbClr>
                </a:gs>
              </a:gsLst>
              <a:lin ang="0" scaled="1"/>
            </a:gra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68429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eaLnBrk="1" fontAlgn="auto" latinLnBrk="0" hangingPunct="1">
        <a:spcBef>
          <a:spcPts val="0"/>
        </a:spcBef>
        <a:buNone/>
        <a:defRPr sz="3600" kern="1200" cap="all" baseline="0">
          <a:solidFill>
            <a:schemeClr val="tx2"/>
          </a:solidFill>
          <a:effectLst>
            <a:reflection blurRad="12700" stA="48000" endPos="55000" dir="5400000" sy="-100000"/>
          </a:effectLst>
          <a:latin typeface="Franklin Gothic Medium" charset="0"/>
          <a:ea typeface="隶书" charset="0"/>
          <a:cs typeface="Franklin Gothic Medium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Clr>
          <a:schemeClr val="accent1"/>
        </a:buClr>
        <a:buSzPct val="70000"/>
        <a:buFont typeface="Wingdings 2" charset="0"/>
        <a:buChar char=""/>
        <a:defRPr sz="32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1pPr>
      <a:lvl2pPr marL="742950" indent="-285750" algn="l" defTabSz="914400" eaLnBrk="1" fontAlgn="auto" latinLnBrk="0" hangingPunct="1">
        <a:spcBef>
          <a:spcPct val="20000"/>
        </a:spcBef>
        <a:buClr>
          <a:schemeClr val="accent1"/>
        </a:buClr>
        <a:buSzPct val="70000"/>
        <a:buFont typeface="Wingdings 2" charset="0"/>
        <a:buChar char=""/>
        <a:defRPr sz="28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2pPr>
      <a:lvl3pPr marL="11430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70000"/>
        <a:buFont typeface="Wingdings 2" charset="0"/>
        <a:buChar char=""/>
        <a:defRPr sz="24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3pPr>
      <a:lvl4pPr marL="16002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70000"/>
        <a:buFont typeface="Wingdings 2" charset="0"/>
        <a:buChar char=""/>
        <a:defRPr sz="20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4pPr>
      <a:lvl5pPr marL="20574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60000"/>
        <a:buFont typeface="Wingdings 2" charset="0"/>
        <a:buChar char=""/>
        <a:defRPr sz="18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5pPr>
      <a:lvl6pPr marL="25146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60000"/>
        <a:buFont typeface="Wingdings 2" charset="0"/>
        <a:buChar char=""/>
        <a:defRPr sz="18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6pPr>
      <a:lvl7pPr marL="29718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60000"/>
        <a:buFont typeface="Wingdings 2" charset="0"/>
        <a:buChar char=""/>
        <a:defRPr sz="1600" kern="120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7pPr>
      <a:lvl8pPr marL="34290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60000"/>
        <a:buFont typeface="Wingdings 2" charset="0"/>
        <a:buChar char=""/>
        <a:defRPr sz="1600" kern="1200" baseline="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8pPr>
      <a:lvl9pPr marL="3429000" indent="-228600" algn="l" defTabSz="914400" eaLnBrk="1" fontAlgn="auto" latinLnBrk="0" hangingPunct="1">
        <a:spcBef>
          <a:spcPct val="20000"/>
        </a:spcBef>
        <a:buClr>
          <a:schemeClr val="accent1"/>
        </a:buClr>
        <a:buSzPct val="60000"/>
        <a:buFont typeface="Wingdings 2" charset="0"/>
        <a:buChar char=""/>
        <a:defRPr sz="1600" kern="1200" baseline="0">
          <a:solidFill>
            <a:schemeClr val="tx2"/>
          </a:solidFill>
          <a:latin typeface="Franklin Gothic Book" charset="0"/>
          <a:ea typeface="华文楷体" charset="0"/>
          <a:cs typeface="Franklin Gothic Book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sateeshpamisetty@gmail.com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openxmlformats.org/officeDocument/2006/relationships/hyperlink" Target="mailto:kalyanashrith004@gmail.com" TargetMode="External"/><Relationship Id="rId4" Type="http://schemas.openxmlformats.org/officeDocument/2006/relationships/image" Target="../media/image2.png"/><Relationship Id="rId9" Type="http://schemas.openxmlformats.org/officeDocument/2006/relationships/hyperlink" Target="mailto:ashwinihoney384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9000-firebase-studio-1761551332216.cluster-nle52mxuvfhlkrzyrq6g2cwb52.cloudworkstations.dev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D09409-E214-6D06-514C-BA544793B415}"/>
              </a:ext>
            </a:extLst>
          </p:cNvPr>
          <p:cNvSpPr/>
          <p:nvPr/>
        </p:nvSpPr>
        <p:spPr>
          <a:xfrm>
            <a:off x="3225091" y="130414"/>
            <a:ext cx="2952410" cy="255227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539FD-E070-9E94-8997-A9B4DDB11D54}"/>
              </a:ext>
            </a:extLst>
          </p:cNvPr>
          <p:cNvSpPr/>
          <p:nvPr/>
        </p:nvSpPr>
        <p:spPr>
          <a:xfrm>
            <a:off x="323410" y="3428347"/>
            <a:ext cx="2088290" cy="180090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E9983F-C4F9-0796-6A82-E03B95B232E6}"/>
              </a:ext>
            </a:extLst>
          </p:cNvPr>
          <p:cNvSpPr/>
          <p:nvPr/>
        </p:nvSpPr>
        <p:spPr>
          <a:xfrm>
            <a:off x="6961660" y="3531295"/>
            <a:ext cx="1872260" cy="1697955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26CE6E-D715-5CA1-FCF5-589A4EBCE94B}"/>
              </a:ext>
            </a:extLst>
          </p:cNvPr>
          <p:cNvSpPr/>
          <p:nvPr/>
        </p:nvSpPr>
        <p:spPr>
          <a:xfrm>
            <a:off x="3729161" y="3428347"/>
            <a:ext cx="1944270" cy="180090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8B21-5661-E5F7-A0A4-71F38F31C033}"/>
              </a:ext>
            </a:extLst>
          </p:cNvPr>
          <p:cNvSpPr txBox="1"/>
          <p:nvPr/>
        </p:nvSpPr>
        <p:spPr>
          <a:xfrm>
            <a:off x="323410" y="5409568"/>
            <a:ext cx="2376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Sateesh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sateeshpamisetty@gmail.com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8179793529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2D70C-4E1F-BDC3-5DF7-C0FFC455D0BC}"/>
              </a:ext>
            </a:extLst>
          </p:cNvPr>
          <p:cNvSpPr txBox="1"/>
          <p:nvPr/>
        </p:nvSpPr>
        <p:spPr>
          <a:xfrm>
            <a:off x="3635870" y="5517290"/>
            <a:ext cx="237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Ashwini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ashwinihoney384@gmail.com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7AFD0-D88E-3D45-B4C8-92697CA12AC2}"/>
              </a:ext>
            </a:extLst>
          </p:cNvPr>
          <p:cNvSpPr txBox="1"/>
          <p:nvPr/>
        </p:nvSpPr>
        <p:spPr>
          <a:xfrm>
            <a:off x="6710245" y="5517290"/>
            <a:ext cx="243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V. Deepak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jonnaduladeepak3@gmail.com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AF4BB-9FDE-F4E2-F569-2A9D6105E77A}"/>
              </a:ext>
            </a:extLst>
          </p:cNvPr>
          <p:cNvSpPr txBox="1"/>
          <p:nvPr/>
        </p:nvSpPr>
        <p:spPr>
          <a:xfrm>
            <a:off x="3419840" y="2682693"/>
            <a:ext cx="3379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ANDHRA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B2398C-076D-EC1B-4452-495F0674340A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35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Sustainable development goals</a:t>
            </a:r>
            <a:endParaRPr lang="zh-CN" altLang="en-US" sz="3600" b="0" i="0" u="none" strike="noStrike" kern="1200" cap="all" spc="0" baseline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EBA5C-3AA4-50E7-C276-7CA9F961F6D7}"/>
              </a:ext>
            </a:extLst>
          </p:cNvPr>
          <p:cNvSpPr/>
          <p:nvPr/>
        </p:nvSpPr>
        <p:spPr>
          <a:xfrm>
            <a:off x="795665" y="1700760"/>
            <a:ext cx="7705070" cy="417658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6AE900-A70F-E972-BE7C-39686E8365F6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7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Outline</a:t>
            </a:r>
            <a:endParaRPr lang="zh-CN" altLang="en-US" sz="3600" b="0" i="0" u="none" strike="noStrike" kern="1200" cap="all" spc="0" baseline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33" name="文本框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Idea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Problem Statement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Existing Solution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Proposed Solutio</a:t>
            </a:r>
            <a:r>
              <a:rPr lang="en-US" altLang="zh-CN" sz="2700" dirty="0">
                <a:cs typeface="Lucida Sans"/>
              </a:rPr>
              <a:t>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Web Interface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dirty="0">
                <a:cs typeface="Lucida Sans"/>
              </a:rPr>
              <a:t>Comparison of Problem statement and Existing solution</a:t>
            </a:r>
            <a:endParaRPr lang="en-US" altLang="zh-CN" sz="2700" b="0" i="0" u="none" strike="noStrike" kern="1200" cap="none" spc="0" baseline="0" dirty="0">
              <a:solidFill>
                <a:schemeClr val="tx2"/>
              </a:solidFill>
              <a:latin typeface="Franklin Gothic Book" charset="0"/>
              <a:ea typeface="华文楷体" charset="0"/>
              <a:cs typeface="Lucida Sans"/>
            </a:endParaRP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dirty="0">
                <a:cs typeface="Lucida Sans"/>
              </a:rPr>
              <a:t>Simulation</a:t>
            </a:r>
            <a:endParaRPr lang="en-US" altLang="zh-CN" sz="2700" b="0" i="0" u="none" strike="noStrike" kern="1200" cap="none" spc="0" baseline="0" dirty="0">
              <a:solidFill>
                <a:schemeClr val="tx2"/>
              </a:solidFill>
              <a:latin typeface="Franklin Gothic Book" charset="0"/>
              <a:ea typeface="华文楷体" charset="0"/>
              <a:cs typeface="Lucida Sans"/>
            </a:endParaRP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altLang="zh-CN" sz="2700" b="0" i="0" u="none" strike="noStrike" kern="1200" cap="none" spc="0" baseline="0" dirty="0">
                <a:solidFill>
                  <a:schemeClr val="tx2"/>
                </a:solidFill>
                <a:latin typeface="Franklin Gothic Book" charset="0"/>
                <a:ea typeface="华文楷体" charset="0"/>
                <a:cs typeface="Lucida Sans"/>
              </a:rPr>
              <a:t>Sustainable development goals</a:t>
            </a:r>
          </a:p>
          <a:p>
            <a:pPr marL="0" indent="0" algn="l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None/>
            </a:pPr>
            <a:endParaRPr lang="zh-CN" altLang="en-US" sz="2700" b="0" i="0" u="none" strike="noStrike" kern="1200" cap="none" spc="0" baseline="0" dirty="0">
              <a:solidFill>
                <a:schemeClr val="tx2"/>
              </a:solidFill>
              <a:latin typeface="Franklin Gothic Book" charset="0"/>
              <a:ea typeface="华文楷体" charset="0"/>
              <a:cs typeface="Lucida San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42430C-9F15-E05D-9D7C-F4B6A7DBA852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2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6858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idea</a:t>
            </a:r>
            <a:endParaRPr lang="zh-CN" altLang="en-US" sz="3600" b="0" i="0" u="none" strike="noStrike" kern="1200" cap="all" spc="0" baseline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35" name="文本框"/>
          <p:cNvSpPr>
            <a:spLocks noGrp="1"/>
          </p:cNvSpPr>
          <p:nvPr>
            <p:ph type="body" idx="1"/>
          </p:nvPr>
        </p:nvSpPr>
        <p:spPr>
          <a:xfrm>
            <a:off x="30952" y="1700682"/>
            <a:ext cx="4779650" cy="38166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sz="2000" dirty="0"/>
              <a:t>Motor-assisted, GPS-tracked trolleys rented via app/kiosk with digital, time-based payment.</a:t>
            </a:r>
          </a:p>
          <a:p>
            <a:r>
              <a:rPr lang="en-US" sz="2000" dirty="0"/>
              <a:t>Trolleys feature integrated restraints and are under the user's direct, tracked control.</a:t>
            </a:r>
          </a:p>
          <a:p>
            <a:r>
              <a:rPr lang="en-US" sz="2000" dirty="0"/>
              <a:t>Cheaper than porters, offering independence for all passengers</a:t>
            </a:r>
          </a:p>
          <a:p>
            <a:r>
              <a:rPr lang="en-US" sz="2000" dirty="0"/>
              <a:t>Easily scalable to airports and major transit hubs, simplifying luggage movement across long terminals.</a:t>
            </a:r>
          </a:p>
          <a:p>
            <a:endParaRPr lang="en-US" sz="2000" dirty="0"/>
          </a:p>
          <a:p>
            <a:pPr marL="0" indent="0">
              <a:buNone/>
            </a:pPr>
            <a:endParaRPr lang="zh-CN" altLang="en-US" sz="2000" b="0" i="0" u="none" strike="noStrike" kern="1200" cap="none" spc="0" baseline="0" dirty="0">
              <a:solidFill>
                <a:schemeClr val="tx2"/>
              </a:solidFill>
              <a:latin typeface="Franklin Gothic Book" charset="0"/>
              <a:ea typeface="华文楷体" charset="0"/>
              <a:cs typeface="Lucida San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9471A3-9FBB-CCFB-F491-0185CDF53AE8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3D8C0-2E56-491A-2D49-FD07101F29E7}"/>
              </a:ext>
            </a:extLst>
          </p:cNvPr>
          <p:cNvSpPr/>
          <p:nvPr/>
        </p:nvSpPr>
        <p:spPr>
          <a:xfrm>
            <a:off x="5148080" y="1220372"/>
            <a:ext cx="3843520" cy="249666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BD50D-81F1-E5E0-4005-3BF267B1861C}"/>
              </a:ext>
            </a:extLst>
          </p:cNvPr>
          <p:cNvSpPr/>
          <p:nvPr/>
        </p:nvSpPr>
        <p:spPr>
          <a:xfrm>
            <a:off x="5149793" y="3861060"/>
            <a:ext cx="3843520" cy="244834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 dirty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Problem Statement</a:t>
            </a:r>
            <a:endParaRPr lang="zh-CN" altLang="en-US" sz="3600" b="0" i="0" u="none" strike="noStrike" kern="1200" cap="all" spc="0" baseline="0" dirty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42" name="文本框"/>
          <p:cNvSpPr>
            <a:spLocks noGrp="1"/>
          </p:cNvSpPr>
          <p:nvPr>
            <p:ph type="body" idx="1"/>
          </p:nvPr>
        </p:nvSpPr>
        <p:spPr>
          <a:xfrm>
            <a:off x="51275" y="2163760"/>
            <a:ext cx="4572000" cy="3306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sz="2000" dirty="0"/>
              <a:t>Passengers struggle with heavy bags on long platforms.</a:t>
            </a:r>
          </a:p>
          <a:p>
            <a:r>
              <a:rPr lang="en-US" sz="2000" dirty="0"/>
              <a:t>Current options (porters, e-vehicles) are costly and unreliable.</a:t>
            </a:r>
          </a:p>
          <a:p>
            <a:r>
              <a:rPr lang="en-US" sz="2000" dirty="0"/>
              <a:t>An affordable, reliable self-service transport system is needed.</a:t>
            </a:r>
          </a:p>
          <a:p>
            <a:pPr rtl="0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Motor-assisted rental trolleys offer convenience and independence.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zh-CN" altLang="en-US" sz="2000" b="0" i="0" u="none" strike="noStrike" kern="1200" cap="none" spc="0" baseline="0" dirty="0">
              <a:solidFill>
                <a:srgbClr val="000000"/>
              </a:solidFill>
              <a:latin typeface="Franklin Gothic Book" charset="0"/>
              <a:ea typeface="华文楷体" charset="0"/>
              <a:cs typeface="Lucida Sans"/>
            </a:endParaRPr>
          </a:p>
        </p:txBody>
      </p:sp>
      <p:pic>
        <p:nvPicPr>
          <p:cNvPr id="43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60" y="1131488"/>
            <a:ext cx="4038600" cy="25135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753AA27-83ED-6480-58C7-B40ACED4FE2C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23814-2FBD-625D-AA9F-E30BFBC563DC}"/>
              </a:ext>
            </a:extLst>
          </p:cNvPr>
          <p:cNvSpPr/>
          <p:nvPr/>
        </p:nvSpPr>
        <p:spPr>
          <a:xfrm>
            <a:off x="5004060" y="3861060"/>
            <a:ext cx="4038600" cy="244834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46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 dirty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Existing solution </a:t>
            </a:r>
            <a:endParaRPr lang="zh-CN" altLang="en-US" sz="3600" b="0" i="0" u="none" strike="noStrike" kern="1200" cap="all" spc="0" baseline="0" dirty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pic>
        <p:nvPicPr>
          <p:cNvPr id="49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284880"/>
            <a:ext cx="3979160" cy="214173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211437-17B0-9687-EF32-ECD7EFD6839D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A88F-DAFC-726E-EC34-FBCF6B17F213}"/>
              </a:ext>
            </a:extLst>
          </p:cNvPr>
          <p:cNvSpPr/>
          <p:nvPr/>
        </p:nvSpPr>
        <p:spPr>
          <a:xfrm>
            <a:off x="2580559" y="3717040"/>
            <a:ext cx="3982881" cy="290788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BFC6A-4E55-3A69-50B4-70C4C06EA2F0}"/>
              </a:ext>
            </a:extLst>
          </p:cNvPr>
          <p:cNvSpPr/>
          <p:nvPr/>
        </p:nvSpPr>
        <p:spPr>
          <a:xfrm>
            <a:off x="4572000" y="1284880"/>
            <a:ext cx="4104570" cy="214173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024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 dirty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Proposed Solution</a:t>
            </a:r>
            <a:endParaRPr lang="zh-CN" altLang="en-US" sz="3600" b="0" i="0" u="none" strike="noStrike" kern="1200" cap="all" spc="0" baseline="0" dirty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51" name="文本框"/>
          <p:cNvSpPr>
            <a:spLocks noGrp="1"/>
          </p:cNvSpPr>
          <p:nvPr>
            <p:ph type="body" idx="1"/>
          </p:nvPr>
        </p:nvSpPr>
        <p:spPr>
          <a:xfrm>
            <a:off x="284148" y="2010042"/>
            <a:ext cx="4648200" cy="33527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just"/>
            <a:r>
              <a:rPr lang="en-US" sz="2000" dirty="0"/>
              <a:t>Proposed in Railways and Airports for Luggage Trolley system.</a:t>
            </a:r>
          </a:p>
          <a:p>
            <a:pPr algn="just"/>
            <a:r>
              <a:rPr lang="en-US" sz="2000" dirty="0"/>
              <a:t>It is motor-assisted and lightweight for easy transport.</a:t>
            </a:r>
          </a:p>
          <a:p>
            <a:pPr algn="just"/>
            <a:r>
              <a:rPr lang="en-US" sz="2000" dirty="0"/>
              <a:t>Passengers can move multiple bags without physical effort or needing porters.</a:t>
            </a:r>
          </a:p>
          <a:p>
            <a:pPr algn="just"/>
            <a:r>
              <a:rPr lang="en-US" sz="2000" dirty="0"/>
              <a:t>The service uses an affordable pay-per-use rental model.</a:t>
            </a:r>
            <a:endParaRPr lang="zh-CN" altLang="en-US" sz="2000" i="0" u="none" strike="noStrike" kern="1200" cap="none" spc="0" baseline="0" dirty="0">
              <a:solidFill>
                <a:schemeClr val="tx2"/>
              </a:solidFill>
              <a:latin typeface="Franklin Gothic Book" charset="0"/>
              <a:ea typeface="华文楷体" charset="0"/>
              <a:cs typeface="Lucida San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2F6817-3F7F-5745-30C9-84FB425EDDE0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262D0-F3CB-304B-BC89-BFDD2885D066}"/>
              </a:ext>
            </a:extLst>
          </p:cNvPr>
          <p:cNvSpPr/>
          <p:nvPr/>
        </p:nvSpPr>
        <p:spPr>
          <a:xfrm>
            <a:off x="5175070" y="1106716"/>
            <a:ext cx="3816530" cy="261032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91A7F5-75F8-760B-C3EC-AF6DC2873BE2}"/>
              </a:ext>
            </a:extLst>
          </p:cNvPr>
          <p:cNvSpPr/>
          <p:nvPr/>
        </p:nvSpPr>
        <p:spPr>
          <a:xfrm>
            <a:off x="5175070" y="3861060"/>
            <a:ext cx="3816530" cy="280839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4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35C3D-B538-28B8-2CD2-906D4126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">
            <a:extLst>
              <a:ext uri="{FF2B5EF4-FFF2-40B4-BE49-F238E27FC236}">
                <a16:creationId xmlns:a16="http://schemas.microsoft.com/office/drawing/2014/main" id="{448CAEF3-8290-9178-2D38-82CB9680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1200" cap="all" spc="0" baseline="0" dirty="0">
                <a:solidFill>
                  <a:schemeClr val="tx2"/>
                </a:solidFill>
                <a:latin typeface="Franklin Gothic Medium" charset="0"/>
                <a:ea typeface="隶书" charset="0"/>
                <a:cs typeface="Lucida Sans"/>
              </a:rPr>
              <a:t>App interface</a:t>
            </a:r>
            <a:endParaRPr lang="zh-CN" altLang="en-US" sz="3600" b="0" i="0" u="none" strike="noStrike" kern="1200" cap="all" spc="0" baseline="0" dirty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A276D2-70E8-8E12-C47D-493C8706408E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68A1-D2B0-0D8F-CCBC-19F61DC68639}"/>
              </a:ext>
            </a:extLst>
          </p:cNvPr>
          <p:cNvSpPr txBox="1"/>
          <p:nvPr/>
        </p:nvSpPr>
        <p:spPr>
          <a:xfrm>
            <a:off x="1654960" y="6093370"/>
            <a:ext cx="748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https://9000-firebase-studio-1761551332216.cluster-nle52mxuvfhlkrzyrq6g2cwb52.cloudworkstations.dev/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2D2E8-DAB2-9E61-4F89-94668E26E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00" y="1268700"/>
            <a:ext cx="8892600" cy="45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2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909B4-8944-B01C-386E-CC59E211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73449-346E-383E-8982-4FF526EDA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" y="-243510"/>
            <a:ext cx="9110357" cy="71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7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rgbClr val="F3F3F3"/>
              <a:srgbClr val="FFFFFF"/>
            </a:duotone>
          </a:blip>
          <a:tile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80413-EED4-D98E-BAD5-AAED6F970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">
            <a:extLst>
              <a:ext uri="{FF2B5EF4-FFF2-40B4-BE49-F238E27FC236}">
                <a16:creationId xmlns:a16="http://schemas.microsoft.com/office/drawing/2014/main" id="{073A6A16-B2C9-3EA4-AA9B-F81F32E9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cs typeface="Lucida Sans"/>
              </a:rPr>
              <a:t>Simulation</a:t>
            </a:r>
            <a:endParaRPr lang="zh-CN" altLang="en-US" sz="3600" b="0" i="0" u="none" strike="noStrike" kern="1200" cap="all" spc="0" baseline="0" dirty="0">
              <a:solidFill>
                <a:schemeClr val="tx2"/>
              </a:solidFill>
              <a:latin typeface="Franklin Gothic Medium" charset="0"/>
              <a:ea typeface="隶书" charset="0"/>
              <a:cs typeface="Lucida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B3A239-8409-85E8-93C0-D6E31522D758}"/>
              </a:ext>
            </a:extLst>
          </p:cNvPr>
          <p:cNvSpPr/>
          <p:nvPr/>
        </p:nvSpPr>
        <p:spPr>
          <a:xfrm>
            <a:off x="7740440" y="0"/>
            <a:ext cx="1619590" cy="1080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BA58A-BD2B-F302-2DCC-3F40A02C0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2" y="1412720"/>
            <a:ext cx="8839200" cy="51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4636"/>
      </p:ext>
    </p:extLst>
  </p:cSld>
  <p:clrMapOvr>
    <a:masterClrMapping/>
  </p:clrMapOvr>
</p:sld>
</file>

<file path=ppt/theme/theme1.xml><?xml version="1.0" encoding="utf-8"?>
<a:theme xmlns:a="http://schemas.openxmlformats.org/drawingml/2006/main" name="Trek">
  <a:themeElements>
    <a:clrScheme name="Trek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Trek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2153</TotalTime>
  <Words>216</Words>
  <Application>Microsoft Office PowerPoint</Application>
  <PresentationFormat>On-screen Show (4:3)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Droid Sans</vt:lpstr>
      <vt:lpstr>Franklin Gothic Book</vt:lpstr>
      <vt:lpstr>Franklin Gothic Medium</vt:lpstr>
      <vt:lpstr>Lucida Sans</vt:lpstr>
      <vt:lpstr>Times New Roman</vt:lpstr>
      <vt:lpstr>Wingdings</vt:lpstr>
      <vt:lpstr>Wingdings 2</vt:lpstr>
      <vt:lpstr>Trek</vt:lpstr>
      <vt:lpstr>PowerPoint Presentation</vt:lpstr>
      <vt:lpstr>Outline</vt:lpstr>
      <vt:lpstr>idea</vt:lpstr>
      <vt:lpstr>Problem Statement</vt:lpstr>
      <vt:lpstr>Existing solution </vt:lpstr>
      <vt:lpstr>Proposed Solution</vt:lpstr>
      <vt:lpstr>App interface</vt:lpstr>
      <vt:lpstr>PowerPoint Presentation</vt:lpstr>
      <vt:lpstr>Simulation</vt:lpstr>
      <vt:lpstr>Sustainable development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Sateesh pamisetty</cp:lastModifiedBy>
  <cp:revision>46</cp:revision>
  <dcterms:created xsi:type="dcterms:W3CDTF">2023-02-09T14:36:20Z</dcterms:created>
  <dcterms:modified xsi:type="dcterms:W3CDTF">2026-01-31T08:36:00Z</dcterms:modified>
</cp:coreProperties>
</file>